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9" r:id="rId3"/>
    <p:sldId id="262" r:id="rId4"/>
    <p:sldId id="261" r:id="rId5"/>
    <p:sldId id="273" r:id="rId6"/>
    <p:sldId id="264" r:id="rId7"/>
    <p:sldId id="275" r:id="rId8"/>
    <p:sldId id="276" r:id="rId9"/>
    <p:sldId id="268" r:id="rId10"/>
    <p:sldId id="270" r:id="rId11"/>
    <p:sldId id="279" r:id="rId12"/>
    <p:sldId id="269" r:id="rId13"/>
    <p:sldId id="280" r:id="rId14"/>
    <p:sldId id="278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76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15A0F-E6F9-4E9C-81B2-27020B85D408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E870A-EA29-42BC-AAC8-5318A3102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7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E870A-EA29-42BC-AAC8-5318A3102A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2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6B83-E989-4EA0-A0CB-78F191F9ABD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D2DD89-ABFD-44EB-B23F-0369540EE3D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6B83-E989-4EA0-A0CB-78F191F9ABD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DD89-ABFD-44EB-B23F-0369540EE3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6B83-E989-4EA0-A0CB-78F191F9ABD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DD89-ABFD-44EB-B23F-0369540EE3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6B83-E989-4EA0-A0CB-78F191F9ABD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DD89-ABFD-44EB-B23F-0369540EE3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6B83-E989-4EA0-A0CB-78F191F9ABD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DD89-ABFD-44EB-B23F-0369540EE3D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6B83-E989-4EA0-A0CB-78F191F9ABD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DD89-ABFD-44EB-B23F-0369540EE3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6B83-E989-4EA0-A0CB-78F191F9ABD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DD89-ABFD-44EB-B23F-0369540EE3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6B83-E989-4EA0-A0CB-78F191F9ABD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DD89-ABFD-44EB-B23F-0369540EE3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6B83-E989-4EA0-A0CB-78F191F9ABD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DD89-ABFD-44EB-B23F-0369540EE3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6B83-E989-4EA0-A0CB-78F191F9ABD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DD89-ABFD-44EB-B23F-0369540EE3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6B83-E989-4EA0-A0CB-78F191F9ABD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DD89-ABFD-44EB-B23F-0369540EE3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9E6B83-E989-4EA0-A0CB-78F191F9ABD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2D2DD89-ABFD-44EB-B23F-0369540EE3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572000"/>
            <a:ext cx="6553200" cy="609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James w. &amp; Frances C. </a:t>
            </a:r>
            <a:r>
              <a:rPr lang="en-US" dirty="0" err="1" smtClean="0">
                <a:latin typeface="+mj-lt"/>
              </a:rPr>
              <a:t>McGlothlin</a:t>
            </a:r>
            <a:r>
              <a:rPr lang="en-US" dirty="0" smtClean="0">
                <a:latin typeface="+mj-lt"/>
              </a:rPr>
              <a:t> Medical Education Center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116367"/>
          </a:xfrm>
        </p:spPr>
        <p:txBody>
          <a:bodyPr/>
          <a:lstStyle/>
          <a:p>
            <a:r>
              <a:rPr lang="en-US" sz="3000" dirty="0" smtClean="0"/>
              <a:t>Structural Technical Report #4: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000" dirty="0" smtClean="0"/>
              <a:t>Lateral System Analysis Study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84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- Wind Loads (CASE 1)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7695238" imgH="4723810"/>
        </mc:Choice>
        <mc:Fallback>
          <p:control name="ShockwaveFlash1" r:id="rId2" imgW="7695238" imgH="472381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1676400"/>
                  <a:ext cx="7696200" cy="4724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192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Diagram - frame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7" y="1714500"/>
            <a:ext cx="7907547" cy="47625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429000" y="2286000"/>
            <a:ext cx="0" cy="22860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86600" y="2209800"/>
            <a:ext cx="0" cy="34290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77200" y="2209800"/>
            <a:ext cx="0" cy="8382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77000" y="4876800"/>
            <a:ext cx="0" cy="7620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6000" y="5181600"/>
            <a:ext cx="0" cy="4572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95099" y="2209800"/>
            <a:ext cx="0" cy="7620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6200" y="5638800"/>
            <a:ext cx="419100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52600" y="1905000"/>
            <a:ext cx="1066800" cy="13716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4" b="1"/>
          <a:stretch/>
        </p:blipFill>
        <p:spPr>
          <a:xfrm>
            <a:off x="152400" y="228600"/>
            <a:ext cx="2971800" cy="653355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762000" y="3962400"/>
            <a:ext cx="0" cy="16002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62000" y="4038600"/>
            <a:ext cx="15240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62000" y="5562600"/>
            <a:ext cx="60960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95066" y="4059382"/>
            <a:ext cx="457200" cy="15240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30155" y="762000"/>
            <a:ext cx="0" cy="16764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39875" y="773875"/>
            <a:ext cx="349155" cy="16764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0155" y="2438400"/>
            <a:ext cx="31845" cy="16002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62000" y="4038600"/>
            <a:ext cx="15240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30155" y="4038600"/>
            <a:ext cx="393511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590800" y="3962400"/>
            <a:ext cx="0" cy="16002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590800" y="2362200"/>
            <a:ext cx="0" cy="17526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590800" y="762000"/>
            <a:ext cx="0" cy="16764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2590801" y="762000"/>
            <a:ext cx="403229" cy="11875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590800" y="4038600"/>
            <a:ext cx="15240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43034" r="7051" b="1"/>
          <a:stretch/>
        </p:blipFill>
        <p:spPr>
          <a:xfrm>
            <a:off x="3600450" y="228600"/>
            <a:ext cx="2419350" cy="653355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t="43034" r="7692" b="1"/>
          <a:stretch/>
        </p:blipFill>
        <p:spPr>
          <a:xfrm>
            <a:off x="6496050" y="228600"/>
            <a:ext cx="2419350" cy="6533552"/>
          </a:xfrm>
          <a:prstGeom prst="rect">
            <a:avLst/>
          </a:prstGeom>
        </p:spPr>
      </p:pic>
      <p:cxnSp>
        <p:nvCxnSpPr>
          <p:cNvPr id="74" name="Straight Connector 73"/>
          <p:cNvCxnSpPr/>
          <p:nvPr/>
        </p:nvCxnSpPr>
        <p:spPr>
          <a:xfrm>
            <a:off x="3962400" y="4114800"/>
            <a:ext cx="1676400" cy="14478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886200" y="2438400"/>
            <a:ext cx="1676400" cy="1524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3924300" y="762000"/>
            <a:ext cx="1638300" cy="1524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962400" y="4038600"/>
            <a:ext cx="76200" cy="762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038600" y="4038600"/>
            <a:ext cx="1600200" cy="1524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962400" y="2362200"/>
            <a:ext cx="1524000" cy="16002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486400" y="3962400"/>
            <a:ext cx="762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3886200" y="2362200"/>
            <a:ext cx="76200" cy="762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924300" y="2286000"/>
            <a:ext cx="114300" cy="1143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4038600" y="762000"/>
            <a:ext cx="1485900" cy="16383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781800" y="4000500"/>
            <a:ext cx="1828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781800" y="3733800"/>
            <a:ext cx="0" cy="3048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8610600" y="4000500"/>
            <a:ext cx="0" cy="2667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781800" y="3733800"/>
            <a:ext cx="1828800" cy="533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781800" y="2438400"/>
            <a:ext cx="1828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781800" y="2286000"/>
            <a:ext cx="0" cy="152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8610600" y="2438400"/>
            <a:ext cx="0" cy="152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781800" y="2286000"/>
            <a:ext cx="1828800" cy="3048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781800" y="762000"/>
            <a:ext cx="1828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8610600" y="762000"/>
            <a:ext cx="0" cy="152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6781800" y="609600"/>
            <a:ext cx="1828800" cy="3048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781800" y="609600"/>
            <a:ext cx="0" cy="152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2743200" y="4038600"/>
            <a:ext cx="457200" cy="15240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2590800" y="5562600"/>
            <a:ext cx="60960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2590800" y="4038600"/>
            <a:ext cx="393511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533400" y="2450275"/>
            <a:ext cx="555630" cy="1609107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2438400" y="2438400"/>
            <a:ext cx="555630" cy="1609107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2590800" y="762000"/>
            <a:ext cx="349155" cy="16764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685800" y="762000"/>
            <a:ext cx="38100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533400" y="2450275"/>
            <a:ext cx="196755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2438400" y="2438400"/>
            <a:ext cx="196755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1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7" y="1714500"/>
            <a:ext cx="7907547" cy="47625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429000" y="2286000"/>
            <a:ext cx="0" cy="22860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086600" y="2209800"/>
            <a:ext cx="0" cy="34290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077200" y="2209800"/>
            <a:ext cx="0" cy="8382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477000" y="4876800"/>
            <a:ext cx="0" cy="7620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0" y="5181600"/>
            <a:ext cx="0" cy="4572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95099" y="2209800"/>
            <a:ext cx="0" cy="76200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5638800"/>
            <a:ext cx="419100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52600" y="1905000"/>
            <a:ext cx="1066800" cy="13716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Utilization % - Frame 2</a:t>
            </a:r>
          </a:p>
        </p:txBody>
      </p:sp>
    </p:spTree>
    <p:extLst>
      <p:ext uri="{BB962C8B-B14F-4D97-AF65-F5344CB8AC3E}">
        <p14:creationId xmlns:p14="http://schemas.microsoft.com/office/powerpoint/2010/main" val="17261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42761"/>
              </p:ext>
            </p:extLst>
          </p:nvPr>
        </p:nvGraphicFramePr>
        <p:xfrm>
          <a:off x="1371600" y="1600200"/>
          <a:ext cx="640080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501"/>
                <a:gridCol w="1725434"/>
                <a:gridCol w="1850666"/>
                <a:gridCol w="16002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Floor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Brace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0.14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0.70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Utilization % - Frame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Is Lateral System acceptable?</a:t>
                </a:r>
              </a:p>
              <a:p>
                <a:pPr lvl="1"/>
                <a:r>
                  <a:rPr lang="en-US" dirty="0" smtClean="0"/>
                  <a:t>Serviceability:</a:t>
                </a:r>
              </a:p>
              <a:p>
                <a:pPr lvl="2"/>
                <a:r>
                  <a:rPr lang="en-US" dirty="0" smtClean="0"/>
                  <a:t>Allowable Drift - </a:t>
                </a:r>
              </a:p>
              <a:p>
                <a:pPr lvl="3"/>
                <a:r>
                  <a:rPr lang="en-US" dirty="0" smtClean="0"/>
                  <a:t>Wind - 0.6” @ Roof  		&gt; 0.56” (CASE 1) 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1800" dirty="0" smtClean="0"/>
                  <a:t>OK</a:t>
                </a:r>
              </a:p>
              <a:p>
                <a:pPr lvl="3"/>
                <a:r>
                  <a:rPr lang="en-US" dirty="0" smtClean="0"/>
                  <a:t>Wind - 0.4” @ all other Floors	&gt; 0.38” (CASE 1)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1800" dirty="0"/>
                  <a:t>OK</a:t>
                </a:r>
                <a:r>
                  <a:rPr lang="en-US" dirty="0"/>
                  <a:t> </a:t>
                </a:r>
                <a:r>
                  <a:rPr lang="en-US" dirty="0" smtClean="0"/>
                  <a:t>	</a:t>
                </a:r>
              </a:p>
              <a:p>
                <a:pPr lvl="3"/>
                <a:r>
                  <a:rPr lang="en-US" dirty="0" smtClean="0"/>
                  <a:t>Seismic - 2.9” @ all Floors 	&gt; 0.91” 	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/>
                        <a:ea typeface="Cambria Math"/>
                      </a:rPr>
                      <m:t>            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1800" dirty="0"/>
                  <a:t>OK</a:t>
                </a:r>
                <a:endParaRPr lang="en-US" sz="1800" dirty="0" smtClean="0"/>
              </a:p>
              <a:p>
                <a:pPr lvl="1"/>
                <a:r>
                  <a:rPr lang="en-US" dirty="0" smtClean="0"/>
                  <a:t>Strength:</a:t>
                </a:r>
              </a:p>
              <a:p>
                <a:pPr lvl="2"/>
                <a:r>
                  <a:rPr lang="en-US" dirty="0" smtClean="0"/>
                  <a:t>X-Direction - Seismic Controls</a:t>
                </a:r>
              </a:p>
              <a:p>
                <a:pPr lvl="3"/>
                <a:r>
                  <a:rPr lang="en-US" dirty="0" smtClean="0"/>
                  <a:t>Column - W14x233	½ </a:t>
                </a:r>
                <a:r>
                  <a:rPr lang="en-US" dirty="0" err="1" smtClean="0"/>
                  <a:t>pPr</a:t>
                </a:r>
                <a:r>
                  <a:rPr lang="en-US" dirty="0" smtClean="0"/>
                  <a:t> + 9/8bM = 0.72&lt;1.0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1800" dirty="0" smtClean="0"/>
                  <a:t>OK</a:t>
                </a:r>
              </a:p>
              <a:p>
                <a:pPr lvl="3"/>
                <a:r>
                  <a:rPr lang="en-US" dirty="0" smtClean="0"/>
                  <a:t>Brace - W12x65		144k &lt; 290k allowable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/>
                        <a:ea typeface="Cambria Math"/>
                      </a:rPr>
                      <m:t>          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1800" dirty="0"/>
                  <a:t>OK</a:t>
                </a:r>
                <a:endParaRPr lang="en-US" sz="1800" dirty="0" smtClean="0"/>
              </a:p>
              <a:p>
                <a:pPr lvl="2"/>
                <a:r>
                  <a:rPr lang="en-US" dirty="0" smtClean="0"/>
                  <a:t>Y-Direction - Wind Controls</a:t>
                </a:r>
              </a:p>
              <a:p>
                <a:pPr lvl="3"/>
                <a:r>
                  <a:rPr lang="en-US" dirty="0" smtClean="0"/>
                  <a:t>Column - W14x455	</a:t>
                </a:r>
                <a:r>
                  <a:rPr lang="en-US" dirty="0" err="1" smtClean="0"/>
                  <a:t>pPr</a:t>
                </a:r>
                <a:r>
                  <a:rPr lang="en-US" dirty="0" smtClean="0"/>
                  <a:t> + </a:t>
                </a:r>
                <a:r>
                  <a:rPr lang="en-US" dirty="0" err="1" smtClean="0"/>
                  <a:t>bM</a:t>
                </a:r>
                <a:r>
                  <a:rPr lang="en-US" dirty="0" smtClean="0"/>
                  <a:t> = 0.79&lt;1.0        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1800" dirty="0" smtClean="0"/>
                  <a:t>OK</a:t>
                </a:r>
              </a:p>
              <a:p>
                <a:pPr lvl="3"/>
                <a:r>
                  <a:rPr lang="en-US" dirty="0" smtClean="0"/>
                  <a:t>Brace - W12x120	350k &lt; 700k allowable     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1800" dirty="0" smtClean="0"/>
                  <a:t>OK</a:t>
                </a:r>
              </a:p>
              <a:p>
                <a:pPr lvl="3"/>
                <a:endParaRPr lang="en-US" sz="1800" dirty="0"/>
              </a:p>
              <a:p>
                <a:r>
                  <a:rPr lang="en-US" sz="2600" dirty="0" smtClean="0"/>
                  <a:t>Lateral System is </a:t>
                </a:r>
                <a:r>
                  <a:rPr lang="en-US" sz="2600" u="sng" dirty="0" smtClean="0"/>
                  <a:t>acceptable</a:t>
                </a:r>
                <a:r>
                  <a:rPr lang="en-US" sz="2600" dirty="0" smtClean="0"/>
                  <a:t> for loads calculated in Technical Report #2</a:t>
                </a:r>
                <a:endParaRPr lang="en-US" sz="2600" u="sng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t="-1624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5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" y="304800"/>
            <a:ext cx="3625763" cy="624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81400" y="380999"/>
            <a:ext cx="5410200" cy="6248399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2500" dirty="0" smtClean="0">
                <a:latin typeface="+mj-lt"/>
              </a:rPr>
              <a:t>James W. &amp; Frances C. </a:t>
            </a:r>
            <a:r>
              <a:rPr lang="en-US" sz="2500" dirty="0" err="1" smtClean="0">
                <a:latin typeface="+mj-lt"/>
              </a:rPr>
              <a:t>McGlothlin</a:t>
            </a:r>
            <a:r>
              <a:rPr lang="en-US" sz="2500" dirty="0" smtClean="0">
                <a:latin typeface="+mj-lt"/>
              </a:rPr>
              <a:t> Medical Education Center</a:t>
            </a:r>
            <a:endParaRPr lang="en-US" sz="2000" dirty="0" smtClean="0"/>
          </a:p>
          <a:p>
            <a:pPr marL="114300" indent="0">
              <a:buNone/>
            </a:pPr>
            <a:endParaRPr lang="en-US" sz="2000" dirty="0" smtClean="0"/>
          </a:p>
          <a:p>
            <a:r>
              <a:rPr lang="en-US" sz="2000" dirty="0" smtClean="0"/>
              <a:t>Location:	</a:t>
            </a:r>
            <a:r>
              <a:rPr lang="en-US" sz="1600" dirty="0" smtClean="0"/>
              <a:t>Richmond, VA</a:t>
            </a:r>
          </a:p>
          <a:p>
            <a:r>
              <a:rPr lang="en-US" sz="2000" dirty="0" smtClean="0"/>
              <a:t>Owner:	</a:t>
            </a:r>
            <a:r>
              <a:rPr lang="en-US" sz="1600" dirty="0" smtClean="0"/>
              <a:t>Virginia Commonwealth University</a:t>
            </a:r>
          </a:p>
          <a:p>
            <a:r>
              <a:rPr lang="en-US" sz="2000" dirty="0" smtClean="0"/>
              <a:t>College:	</a:t>
            </a:r>
            <a:r>
              <a:rPr lang="en-US" sz="1600" dirty="0" smtClean="0"/>
              <a:t>School of Medicine</a:t>
            </a:r>
            <a:endParaRPr lang="en-US" sz="2000" dirty="0" smtClean="0"/>
          </a:p>
          <a:p>
            <a:r>
              <a:rPr lang="en-US" sz="2000" dirty="0" smtClean="0"/>
              <a:t>Type:	</a:t>
            </a:r>
            <a:r>
              <a:rPr lang="en-US" sz="1600" dirty="0" smtClean="0"/>
              <a:t>Multipurpose Education Facility</a:t>
            </a:r>
          </a:p>
          <a:p>
            <a:r>
              <a:rPr lang="en-US" sz="2000" dirty="0" smtClean="0"/>
              <a:t>Functions:	</a:t>
            </a:r>
            <a:r>
              <a:rPr lang="en-US" sz="1600" dirty="0" smtClean="0"/>
              <a:t>Administrative/Classrooms/Research</a:t>
            </a:r>
          </a:p>
          <a:p>
            <a:r>
              <a:rPr lang="en-US" sz="2000" dirty="0" smtClean="0"/>
              <a:t>Size:		</a:t>
            </a:r>
            <a:r>
              <a:rPr lang="en-US" sz="1600" dirty="0" smtClean="0"/>
              <a:t>220,000 GSF</a:t>
            </a:r>
          </a:p>
          <a:p>
            <a:r>
              <a:rPr lang="en-US" sz="2000" dirty="0" smtClean="0"/>
              <a:t>Height:	</a:t>
            </a:r>
            <a:r>
              <a:rPr lang="en-US" sz="1600" dirty="0" smtClean="0"/>
              <a:t>13 Stories (above ground)</a:t>
            </a:r>
          </a:p>
          <a:p>
            <a:r>
              <a:rPr lang="en-US" sz="2000" dirty="0" smtClean="0"/>
              <a:t>Schedule:	</a:t>
            </a:r>
            <a:r>
              <a:rPr lang="en-US" sz="1600" dirty="0" smtClean="0"/>
              <a:t>October 2009 to March 2013</a:t>
            </a:r>
          </a:p>
          <a:p>
            <a:r>
              <a:rPr lang="en-US" sz="2000" dirty="0" smtClean="0"/>
              <a:t>Cost:	</a:t>
            </a:r>
            <a:r>
              <a:rPr lang="en-US" sz="1600" dirty="0" smtClean="0"/>
              <a:t>$159 million</a:t>
            </a:r>
          </a:p>
          <a:p>
            <a:r>
              <a:rPr lang="en-US" sz="2000" dirty="0" smtClean="0"/>
              <a:t>LEED:	</a:t>
            </a:r>
            <a:r>
              <a:rPr lang="en-US" sz="1600" dirty="0" smtClean="0"/>
              <a:t>Designed for Silver Certification</a:t>
            </a:r>
            <a:r>
              <a:rPr lang="en-US" sz="2000" dirty="0" smtClean="0"/>
              <a:t>	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 Model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/>
              <a:t>Frames Modeled – Base conditions – Diaphragm – </a:t>
            </a:r>
          </a:p>
          <a:p>
            <a:r>
              <a:rPr lang="en-US" sz="1400" dirty="0" smtClean="0"/>
              <a:t>Special Considerations – Distribution of Forces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64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21" y="152399"/>
            <a:ext cx="6052958" cy="65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75121"/>
            <a:ext cx="6096002" cy="650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 Model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 Conditions –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olumns fixed at base</a:t>
            </a:r>
          </a:p>
          <a:p>
            <a:pPr lvl="1"/>
            <a:r>
              <a:rPr lang="en-US" dirty="0" smtClean="0"/>
              <a:t>All seven frames assumed to originate at Ground Level 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 smtClean="0"/>
              <a:t>Diaphragm Type – </a:t>
            </a:r>
          </a:p>
          <a:p>
            <a:pPr lvl="1"/>
            <a:r>
              <a:rPr lang="en-US" dirty="0" smtClean="0"/>
              <a:t>Floor diaphragms considered to be rigid</a:t>
            </a:r>
          </a:p>
          <a:p>
            <a:endParaRPr lang="en-US" dirty="0"/>
          </a:p>
          <a:p>
            <a:r>
              <a:rPr lang="en-US" dirty="0" smtClean="0"/>
              <a:t>Special Considerations – </a:t>
            </a:r>
          </a:p>
          <a:p>
            <a:pPr lvl="1"/>
            <a:r>
              <a:rPr lang="en-US" dirty="0" smtClean="0"/>
              <a:t>Model was simplified from building plan</a:t>
            </a:r>
          </a:p>
          <a:p>
            <a:pPr lvl="1"/>
            <a:r>
              <a:rPr lang="en-US" dirty="0" smtClean="0"/>
              <a:t>Only lateral elements were considered in analysis</a:t>
            </a:r>
          </a:p>
          <a:p>
            <a:pPr marL="41148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– case 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321501"/>
              </p:ext>
            </p:extLst>
          </p:nvPr>
        </p:nvGraphicFramePr>
        <p:xfrm>
          <a:off x="381000" y="1600200"/>
          <a:ext cx="8382001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3132667"/>
                <a:gridCol w="2116667"/>
                <a:gridCol w="21166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Height</a:t>
                      </a:r>
                      <a:r>
                        <a:rPr lang="en-US" baseline="0" dirty="0" smtClean="0"/>
                        <a:t> Above 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Load</a:t>
                      </a:r>
                      <a:r>
                        <a:rPr lang="en-US" baseline="0" dirty="0" smtClean="0"/>
                        <a:t> - X</a:t>
                      </a:r>
                      <a:r>
                        <a:rPr lang="en-US" dirty="0" smtClean="0"/>
                        <a:t> 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Load</a:t>
                      </a:r>
                      <a:r>
                        <a:rPr lang="en-US" baseline="0" dirty="0" smtClean="0"/>
                        <a:t> - Y (k)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196’ - 0”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176’ - 0”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70.05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161’ - 4”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58.30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146’ - 8”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57.36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132’ - 0”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56.34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117’ - 4”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102’ - 8”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54.04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88’ - 0”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52.71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73’ - 4”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51.21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58’ - 8”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49.46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44’ - 0”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47.35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29’ - 4”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44.62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14’ - 8”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41.68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2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232536"/>
              </p:ext>
            </p:extLst>
          </p:nvPr>
        </p:nvGraphicFramePr>
        <p:xfrm>
          <a:off x="381000" y="1600200"/>
          <a:ext cx="83820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243"/>
                <a:gridCol w="4191000"/>
                <a:gridCol w="28317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Height</a:t>
                      </a:r>
                      <a:r>
                        <a:rPr lang="en-US" baseline="0" dirty="0" smtClean="0"/>
                        <a:t> Above 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Load</a:t>
                      </a:r>
                      <a:r>
                        <a:rPr lang="en-US" baseline="0" dirty="0" smtClean="0"/>
                        <a:t> - Both X &amp; Y</a:t>
                      </a:r>
                      <a:r>
                        <a:rPr lang="en-US" dirty="0" smtClean="0"/>
                        <a:t> (k)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196’ - 0”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176’ - 0”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161’ - 4”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146’ - 8”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132’ - 0”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117’ - 4”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102’ - 8”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88’ - 0”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73’ - 4”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58’ - 8”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44’ - 0”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29’ - 4”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14’ - 8”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RAM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 &amp; Seismic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63500">
          <a:solidFill>
            <a:srgbClr val="FFFF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405</TotalTime>
  <Words>429</Words>
  <Application>Microsoft Office PowerPoint</Application>
  <PresentationFormat>On-screen Show (4:3)</PresentationFormat>
  <Paragraphs>209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Apothecary</vt:lpstr>
      <vt:lpstr>Structural Technical Report #4: Lateral System Analysis Study</vt:lpstr>
      <vt:lpstr>PowerPoint Presentation</vt:lpstr>
      <vt:lpstr>RAM Model Overview</vt:lpstr>
      <vt:lpstr>PowerPoint Presentation</vt:lpstr>
      <vt:lpstr>PowerPoint Presentation</vt:lpstr>
      <vt:lpstr>RAM Model Overview</vt:lpstr>
      <vt:lpstr>WIND – case 1</vt:lpstr>
      <vt:lpstr>Seismic</vt:lpstr>
      <vt:lpstr>Results from RAM Model</vt:lpstr>
      <vt:lpstr>Animation - Wind Loads (CASE 1)</vt:lpstr>
      <vt:lpstr>Moment Diagram - frame 2</vt:lpstr>
      <vt:lpstr>PowerPoint Presentation</vt:lpstr>
      <vt:lpstr>Member Utilization % - Frame 2</vt:lpstr>
      <vt:lpstr>Member Utilization % - Frame 2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TYPICAL member spot checks &amp; alternate systems design study</dc:title>
  <dc:creator>PSUAE</dc:creator>
  <cp:lastModifiedBy>PSUAE</cp:lastModifiedBy>
  <cp:revision>65</cp:revision>
  <dcterms:created xsi:type="dcterms:W3CDTF">2013-10-18T00:12:38Z</dcterms:created>
  <dcterms:modified xsi:type="dcterms:W3CDTF">2013-11-20T19:06:13Z</dcterms:modified>
</cp:coreProperties>
</file>